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1" r:id="rId3"/>
    <p:sldId id="282" r:id="rId4"/>
    <p:sldId id="284" r:id="rId5"/>
    <p:sldId id="278" r:id="rId6"/>
    <p:sldId id="277" r:id="rId7"/>
    <p:sldId id="279" r:id="rId8"/>
    <p:sldId id="280" r:id="rId9"/>
    <p:sldId id="287" r:id="rId10"/>
    <p:sldId id="288" r:id="rId11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=""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5EA01"/>
    <a:srgbClr val="9A99FF"/>
    <a:srgbClr val="FDE4D1"/>
    <a:srgbClr val="368F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 smtClean="0"/>
              <a:t>Невена Борић ОШ "Краљ Петар II Карађорђевић"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 smtClean="0"/>
              <a:t>Невена Борић ОШ "Краљ Петар II Карађорђевић"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en-US" smtClean="0"/>
              <a:t>24.8.2016.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Невена Борић ОШ "Краљ Петар II Карађорђевић"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en-US" smtClean="0"/>
              <a:t>24.8.2016.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Невена Борић ОШ "Краљ Петар II Карађорђевић"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r>
              <a:rPr lang="en-US" smtClean="0"/>
              <a:t>24.8.2016.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ru-RU" smtClean="0"/>
              <a:t>Невена Борић ОШ "Краљ Петар II Карађорђевић"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52074" y="1620204"/>
            <a:ext cx="7366425" cy="22913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/>
          <a:lstStyle/>
          <a:p>
            <a:pPr algn="ctr" rtl="0"/>
            <a:r>
              <a:rPr lang="sr-Cyrl-RS" dirty="0" smtClean="0"/>
              <a:t>Добро дошли на час математике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25CBE95-1E4C-4093-BB90-8DEABEED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175" y="1170416"/>
            <a:ext cx="2402032" cy="3828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Домаћи задатак: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209801"/>
            <a:ext cx="10972800" cy="18668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sz="3600" dirty="0" smtClean="0"/>
              <a:t>Урадите задатке у Радној свесци на 93. </a:t>
            </a:r>
            <a:r>
              <a:rPr lang="sr-Cyrl-RS" sz="3600" smtClean="0"/>
              <a:t>страни.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Научили смо: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Половина</a:t>
            </a:r>
            <a:r>
              <a:rPr lang="ru-RU" b="1" dirty="0" smtClean="0"/>
              <a:t> целог је када једно цело поделимо на два једнака дела. </a:t>
            </a:r>
          </a:p>
          <a:p>
            <a:pPr fontAlgn="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Четвртина</a:t>
            </a:r>
            <a:r>
              <a:rPr lang="ru-RU" b="1" dirty="0" smtClean="0"/>
              <a:t> целог је када једно цело поделимо на четири једнака дела.</a:t>
            </a:r>
          </a:p>
          <a:p>
            <a:pPr fontAlgn="t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смина</a:t>
            </a:r>
            <a:r>
              <a:rPr lang="ru-RU" b="1" dirty="0" smtClean="0"/>
              <a:t> када једно цело поделимо на осам једнаких делова.</a:t>
            </a:r>
          </a:p>
          <a:p>
            <a:pPr fontAlgn="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Петина</a:t>
            </a:r>
            <a:r>
              <a:rPr lang="ru-RU" b="1" dirty="0" smtClean="0"/>
              <a:t> целог је када једно цело поделимо на пет једнаких делова. </a:t>
            </a:r>
          </a:p>
          <a:p>
            <a:pPr fontAlgn="t">
              <a:buNone/>
            </a:pPr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есетина</a:t>
            </a:r>
            <a:r>
              <a:rPr lang="ru-RU" b="1" dirty="0" smtClean="0"/>
              <a:t> када једно цело поделимо на десет једнаких делова.</a:t>
            </a:r>
          </a:p>
          <a:p>
            <a:pPr fontAlgn="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Трећина</a:t>
            </a:r>
            <a:r>
              <a:rPr lang="ru-RU" b="1" dirty="0" smtClean="0"/>
              <a:t> једног целог је када једно цело поделимо на три једнака дела.</a:t>
            </a:r>
          </a:p>
          <a:p>
            <a:pPr fontAlgn="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Шестина</a:t>
            </a:r>
            <a:r>
              <a:rPr lang="ru-RU" b="1" dirty="0" smtClean="0"/>
              <a:t> једног целог је када једно цело поделимо на шест једнаких делова.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Записујемо: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половина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sr-Latn-RS" u="sng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</a:t>
            </a:r>
            <a:r>
              <a:rPr lang="sr-Cyrl-RS" dirty="0" smtClean="0">
                <a:solidFill>
                  <a:srgbClr val="FF0000"/>
                </a:solidFill>
              </a:rPr>
              <a:t>петина</a:t>
            </a:r>
            <a:r>
              <a:rPr lang="sr-Latn-RS" dirty="0" smtClean="0">
                <a:solidFill>
                  <a:srgbClr val="FF0000"/>
                </a:solidFill>
              </a:rPr>
              <a:t>    </a:t>
            </a:r>
            <a:r>
              <a:rPr lang="sr-Latn-RS" u="sng" dirty="0" smtClean="0"/>
              <a:t>1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  2                                                           5</a:t>
            </a:r>
            <a:endParaRPr lang="sr-Cyrl-R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</a:rPr>
              <a:t>четвртина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sr-Latn-RS" u="sng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</a:t>
            </a:r>
            <a:r>
              <a:rPr lang="sr-Cyrl-RS" dirty="0" smtClean="0">
                <a:solidFill>
                  <a:srgbClr val="FF0000"/>
                </a:solidFill>
              </a:rPr>
              <a:t>десетина</a:t>
            </a:r>
            <a:r>
              <a:rPr lang="sr-Latn-RS" dirty="0" smtClean="0">
                <a:solidFill>
                  <a:srgbClr val="FF0000"/>
                </a:solidFill>
              </a:rPr>
              <a:t>   </a:t>
            </a:r>
            <a:r>
              <a:rPr lang="sr-Latn-RS" u="sng" dirty="0" smtClean="0"/>
              <a:t>1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  4                                                          10</a:t>
            </a:r>
            <a:endParaRPr lang="sr-Cyrl-R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</a:rPr>
              <a:t>осмина</a:t>
            </a:r>
            <a:r>
              <a:rPr lang="sr-Latn-RS" dirty="0" smtClean="0">
                <a:solidFill>
                  <a:srgbClr val="FF0000"/>
                </a:solidFill>
              </a:rPr>
              <a:t>  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sr-Latn-RS" u="sng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sr-Cyrl-RS" u="sng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8</a:t>
            </a:r>
            <a:endParaRPr lang="sr-Cyrl-R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</a:rPr>
              <a:t>шестина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sr-Latn-RS" u="sng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sr-Cyrl-RS" u="sng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</a:t>
            </a:r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6					</a:t>
            </a:r>
            <a:r>
              <a:rPr lang="sr-Cyrl-RS" dirty="0" smtClean="0">
                <a:solidFill>
                  <a:srgbClr val="FF0000"/>
                </a:solidFill>
              </a:rPr>
              <a:t>трећина</a:t>
            </a:r>
            <a:r>
              <a:rPr lang="sr-Latn-RS" dirty="0" smtClean="0">
                <a:solidFill>
                  <a:srgbClr val="FF0000"/>
                </a:solidFill>
              </a:rPr>
              <a:t>  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sr-Latn-RS" u="sng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sr-Cyrl-RS" u="sng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                  </a:t>
            </a:r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							  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sr-Cyrl-R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7000" y="1226504"/>
            <a:ext cx="7441777" cy="18288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r-Cyrl-RS" dirty="0" smtClean="0"/>
              <a:t>На данашњем часу ћемо научити о седмини и деветини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25CBE95-1E4C-4093-BB90-8DEABEED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75" y="1170416"/>
            <a:ext cx="2402032" cy="382862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DA85DA7C-FDE7-47A0-9D27-753C20F6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041954"/>
              </p:ext>
            </p:extLst>
          </p:nvPr>
        </p:nvGraphicFramePr>
        <p:xfrm>
          <a:off x="4731026" y="3840796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7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D681C78-E4D4-49DE-8D5A-D20AEEB03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9132052"/>
              </p:ext>
            </p:extLst>
          </p:nvPr>
        </p:nvGraphicFramePr>
        <p:xfrm>
          <a:off x="5714576" y="3847489"/>
          <a:ext cx="831998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1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9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="" xmlns:a16="http://schemas.microsoft.com/office/drawing/2014/main" id="{FD99672A-4597-4648-915A-B7AE230CA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7787"/>
            <a:ext cx="2138923" cy="3299791"/>
          </a:xfrm>
          <a:prstGeom prst="rect">
            <a:avLst/>
          </a:prstGeom>
        </p:spPr>
      </p:pic>
      <p:sp>
        <p:nvSpPr>
          <p:cNvPr id="9" name="Rounded Rectangular Callout 5">
            <a:extLst>
              <a:ext uri="{FF2B5EF4-FFF2-40B4-BE49-F238E27FC236}">
                <a16:creationId xmlns="" xmlns:a16="http://schemas.microsoft.com/office/drawing/2014/main" id="{913AFB74-44FA-4959-8D5C-BFF5E368E5AD}"/>
              </a:ext>
            </a:extLst>
          </p:cNvPr>
          <p:cNvSpPr/>
          <p:nvPr/>
        </p:nvSpPr>
        <p:spPr bwMode="auto">
          <a:xfrm>
            <a:off x="1616834" y="257207"/>
            <a:ext cx="2605640" cy="1577115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Један цео круг ћу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поделити на 7 једнаких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делова.</a:t>
            </a:r>
          </a:p>
        </p:txBody>
      </p:sp>
      <p:cxnSp>
        <p:nvCxnSpPr>
          <p:cNvPr id="22" name="Prava linija spajanja sa strelicom 21">
            <a:extLst>
              <a:ext uri="{FF2B5EF4-FFF2-40B4-BE49-F238E27FC236}">
                <a16:creationId xmlns="" xmlns:a16="http://schemas.microsoft.com/office/drawing/2014/main" id="{A640F309-CD05-4562-8C36-EA93E4DF8729}"/>
              </a:ext>
            </a:extLst>
          </p:cNvPr>
          <p:cNvCxnSpPr>
            <a:cxnSpLocks/>
          </p:cNvCxnSpPr>
          <p:nvPr/>
        </p:nvCxnSpPr>
        <p:spPr>
          <a:xfrm flipV="1">
            <a:off x="4972390" y="1811955"/>
            <a:ext cx="936953" cy="53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kvir za tekst 22">
            <a:extLst>
              <a:ext uri="{FF2B5EF4-FFF2-40B4-BE49-F238E27FC236}">
                <a16:creationId xmlns="" xmlns:a16="http://schemas.microsoft.com/office/drawing/2014/main" id="{0D6E7BAB-BA00-4557-A886-ADF48856C7BA}"/>
              </a:ext>
            </a:extLst>
          </p:cNvPr>
          <p:cNvSpPr txBox="1"/>
          <p:nvPr/>
        </p:nvSpPr>
        <p:spPr>
          <a:xfrm>
            <a:off x="5353878" y="1551057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5" name="Prava linija spajanja sa strelicom 24">
            <a:extLst>
              <a:ext uri="{FF2B5EF4-FFF2-40B4-BE49-F238E27FC236}">
                <a16:creationId xmlns="" xmlns:a16="http://schemas.microsoft.com/office/drawing/2014/main" id="{A61AEB7C-A8C7-41B2-8547-0A93659D7C30}"/>
              </a:ext>
            </a:extLst>
          </p:cNvPr>
          <p:cNvCxnSpPr>
            <a:cxnSpLocks/>
          </p:cNvCxnSpPr>
          <p:nvPr/>
        </p:nvCxnSpPr>
        <p:spPr>
          <a:xfrm flipV="1">
            <a:off x="3693729" y="3512463"/>
            <a:ext cx="124695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kvir za tekst 25">
            <a:extLst>
              <a:ext uri="{FF2B5EF4-FFF2-40B4-BE49-F238E27FC236}">
                <a16:creationId xmlns="" xmlns:a16="http://schemas.microsoft.com/office/drawing/2014/main" id="{84DD008A-EE78-4A6D-B906-EC2C95DA0556}"/>
              </a:ext>
            </a:extLst>
          </p:cNvPr>
          <p:cNvSpPr txBox="1"/>
          <p:nvPr/>
        </p:nvSpPr>
        <p:spPr>
          <a:xfrm>
            <a:off x="4936571" y="3346964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СЕДМИНА</a:t>
            </a:r>
            <a:endParaRPr lang="sr-Latn-RS" dirty="0"/>
          </a:p>
        </p:txBody>
      </p:sp>
      <p:graphicFrame>
        <p:nvGraphicFramePr>
          <p:cNvPr id="27" name="Table 46">
            <a:extLst>
              <a:ext uri="{FF2B5EF4-FFF2-40B4-BE49-F238E27FC236}">
                <a16:creationId xmlns="" xmlns:a16="http://schemas.microsoft.com/office/drawing/2014/main" id="{43696A53-3127-4F7C-A0F7-F118F60B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2473064"/>
              </p:ext>
            </p:extLst>
          </p:nvPr>
        </p:nvGraphicFramePr>
        <p:xfrm>
          <a:off x="5803900" y="3987800"/>
          <a:ext cx="381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Slika 27">
            <a:extLst>
              <a:ext uri="{FF2B5EF4-FFF2-40B4-BE49-F238E27FC236}">
                <a16:creationId xmlns="" xmlns:a16="http://schemas.microsoft.com/office/drawing/2014/main" id="{9C6E438F-245F-4630-920E-E55EDF85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46" y="3658705"/>
            <a:ext cx="2414225" cy="3005588"/>
          </a:xfrm>
          <a:prstGeom prst="rect">
            <a:avLst/>
          </a:prstGeom>
        </p:spPr>
      </p:pic>
      <p:sp>
        <p:nvSpPr>
          <p:cNvPr id="29" name="Rounded Rectangular Callout 23">
            <a:extLst>
              <a:ext uri="{FF2B5EF4-FFF2-40B4-BE49-F238E27FC236}">
                <a16:creationId xmlns="" xmlns:a16="http://schemas.microsoft.com/office/drawing/2014/main" id="{8851A035-3E99-4206-B422-FEE56153A889}"/>
              </a:ext>
            </a:extLst>
          </p:cNvPr>
          <p:cNvSpPr/>
          <p:nvPr/>
        </p:nvSpPr>
        <p:spPr bwMode="auto">
          <a:xfrm>
            <a:off x="7734300" y="1231900"/>
            <a:ext cx="3454400" cy="2336184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5">
                  <a:lumMod val="2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Овај круг је подељен на 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једнаких делова. ЈЕДНО ЦЕЛО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 7 СЕДМИНА.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E271AD8-58CF-4EBB-B4D6-61E4DD2CFBA6}"/>
              </a:ext>
            </a:extLst>
          </p:cNvPr>
          <p:cNvSpPr/>
          <p:nvPr/>
        </p:nvSpPr>
        <p:spPr>
          <a:xfrm>
            <a:off x="3425507" y="1875455"/>
            <a:ext cx="1718374" cy="1700507"/>
          </a:xfrm>
          <a:prstGeom prst="ellipse">
            <a:avLst/>
          </a:prstGeom>
          <a:solidFill>
            <a:srgbClr val="85EA0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285ADED-D3A9-4D72-A9E6-CEB1706C8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78421">
            <a:off x="1973610" y="416269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64642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6" grpId="0"/>
      <p:bldP spid="2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803B99A0-DAFE-4B48-BA4B-20FA83CE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846" y="365983"/>
            <a:ext cx="2139881" cy="33043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56A0FF50-9AD2-4EDE-9E9B-574DA186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9683"/>
            <a:ext cx="2414225" cy="3005588"/>
          </a:xfrm>
          <a:prstGeom prst="rect">
            <a:avLst/>
          </a:prstGeom>
        </p:spPr>
      </p:pic>
      <p:graphicFrame>
        <p:nvGraphicFramePr>
          <p:cNvPr id="12" name="Table 46">
            <a:extLst>
              <a:ext uri="{FF2B5EF4-FFF2-40B4-BE49-F238E27FC236}">
                <a16:creationId xmlns="" xmlns:a16="http://schemas.microsoft.com/office/drawing/2014/main" id="{DC5F8024-3746-4EAA-BAA0-3696930B7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3195123"/>
              </p:ext>
            </p:extLst>
          </p:nvPr>
        </p:nvGraphicFramePr>
        <p:xfrm>
          <a:off x="7395193" y="3518931"/>
          <a:ext cx="52801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2801">
                <a:tc>
                  <a:txBody>
                    <a:bodyPr/>
                    <a:lstStyle/>
                    <a:p>
                      <a:pPr algn="ctr"/>
                      <a:r>
                        <a:rPr lang="sr-Cyrl-R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801">
                <a:tc>
                  <a:txBody>
                    <a:bodyPr/>
                    <a:lstStyle/>
                    <a:p>
                      <a:pPr algn="ctr"/>
                      <a:r>
                        <a:rPr lang="sr-Cyrl-R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Pravougaonik 12">
            <a:extLst>
              <a:ext uri="{FF2B5EF4-FFF2-40B4-BE49-F238E27FC236}">
                <a16:creationId xmlns="" xmlns:a16="http://schemas.microsoft.com/office/drawing/2014/main" id="{89EAEE2C-40D5-4DD1-B1CF-B77242FCFF83}"/>
              </a:ext>
            </a:extLst>
          </p:cNvPr>
          <p:cNvSpPr/>
          <p:nvPr/>
        </p:nvSpPr>
        <p:spPr>
          <a:xfrm>
            <a:off x="1701800" y="4510039"/>
            <a:ext cx="5498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Седмина се добија када се </a:t>
            </a:r>
            <a:r>
              <a:rPr lang="sr-Cyrl-CS" altLang="sr-Latn-R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7 једнаких  делова.</a:t>
            </a:r>
            <a:endParaRPr lang="en-US" altLang="sr-Latn-R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Pravougaonik 13">
            <a:extLst>
              <a:ext uri="{FF2B5EF4-FFF2-40B4-BE49-F238E27FC236}">
                <a16:creationId xmlns="" xmlns:a16="http://schemas.microsoft.com/office/drawing/2014/main" id="{75CF92A5-1B3D-4540-AE3C-0CD2ECD688EE}"/>
              </a:ext>
            </a:extLst>
          </p:cNvPr>
          <p:cNvSpPr/>
          <p:nvPr/>
        </p:nvSpPr>
        <p:spPr>
          <a:xfrm>
            <a:off x="1423503" y="6029257"/>
            <a:ext cx="6533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Седмина броја 70 је 10 јер је 70 : 7 = 10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EB2517AB-944C-41E6-9AAA-FCF43446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619" y="730700"/>
            <a:ext cx="437197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724725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A3E38C3-4789-410F-B230-C76C9796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447" y="3974342"/>
            <a:ext cx="2115495" cy="2883658"/>
          </a:xfrm>
          <a:prstGeom prst="rect">
            <a:avLst/>
          </a:prstGeom>
        </p:spPr>
      </p:pic>
      <p:sp>
        <p:nvSpPr>
          <p:cNvPr id="5" name="Rounded Rectangular Callout 14">
            <a:extLst>
              <a:ext uri="{FF2B5EF4-FFF2-40B4-BE49-F238E27FC236}">
                <a16:creationId xmlns="" xmlns:a16="http://schemas.microsoft.com/office/drawing/2014/main" id="{E72559D6-12A8-44EF-A505-2FA050D3A330}"/>
              </a:ext>
            </a:extLst>
          </p:cNvPr>
          <p:cNvSpPr/>
          <p:nvPr/>
        </p:nvSpPr>
        <p:spPr bwMode="auto">
          <a:xfrm>
            <a:off x="3840698" y="2782957"/>
            <a:ext cx="4503202" cy="1404730"/>
          </a:xfrm>
          <a:prstGeom prst="wedgeRoundRectCallout">
            <a:avLst>
              <a:gd name="adj1" fmla="val 88349"/>
              <a:gd name="adj2" fmla="val 723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Овај круг ћу поделити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једнаких делова.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Prava linija spajanja sa strelicom 10">
            <a:extLst>
              <a:ext uri="{FF2B5EF4-FFF2-40B4-BE49-F238E27FC236}">
                <a16:creationId xmlns="" xmlns:a16="http://schemas.microsoft.com/office/drawing/2014/main" id="{9868D971-3325-4E83-A5A7-1609656CCE11}"/>
              </a:ext>
            </a:extLst>
          </p:cNvPr>
          <p:cNvCxnSpPr>
            <a:cxnSpLocks/>
          </p:cNvCxnSpPr>
          <p:nvPr/>
        </p:nvCxnSpPr>
        <p:spPr>
          <a:xfrm>
            <a:off x="1979613" y="2845023"/>
            <a:ext cx="697326" cy="13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kvir za tekst 15">
            <a:extLst>
              <a:ext uri="{FF2B5EF4-FFF2-40B4-BE49-F238E27FC236}">
                <a16:creationId xmlns="" xmlns:a16="http://schemas.microsoft.com/office/drawing/2014/main" id="{EC414867-521E-4BA5-A652-ECD6161096B3}"/>
              </a:ext>
            </a:extLst>
          </p:cNvPr>
          <p:cNvSpPr txBox="1"/>
          <p:nvPr/>
        </p:nvSpPr>
        <p:spPr>
          <a:xfrm>
            <a:off x="2445492" y="4324297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  <a:endParaRPr lang="en-US" dirty="0"/>
          </a:p>
          <a:p>
            <a:r>
              <a:rPr lang="sr-Cyrl-RS" dirty="0"/>
              <a:t>ДЕВЕТИНА</a:t>
            </a:r>
          </a:p>
        </p:txBody>
      </p:sp>
      <p:graphicFrame>
        <p:nvGraphicFramePr>
          <p:cNvPr id="17" name="Table 46">
            <a:extLst>
              <a:ext uri="{FF2B5EF4-FFF2-40B4-BE49-F238E27FC236}">
                <a16:creationId xmlns="" xmlns:a16="http://schemas.microsoft.com/office/drawing/2014/main" id="{1B2E86FF-7874-415D-B90E-F00B88794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9964715"/>
              </p:ext>
            </p:extLst>
          </p:nvPr>
        </p:nvGraphicFramePr>
        <p:xfrm>
          <a:off x="4354896" y="4532867"/>
          <a:ext cx="8001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="" xmlns:a16="http://schemas.microsoft.com/office/drawing/2014/main" id="{4EE4B41B-F0D5-4B17-8ABE-169F0C540683}"/>
              </a:ext>
            </a:extLst>
          </p:cNvPr>
          <p:cNvSpPr/>
          <p:nvPr/>
        </p:nvSpPr>
        <p:spPr>
          <a:xfrm>
            <a:off x="9583747" y="55439"/>
            <a:ext cx="2409878" cy="247815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Okvir za tekst 19">
            <a:extLst>
              <a:ext uri="{FF2B5EF4-FFF2-40B4-BE49-F238E27FC236}">
                <a16:creationId xmlns="" xmlns:a16="http://schemas.microsoft.com/office/drawing/2014/main" id="{51D315B9-268B-4ADF-8EC2-7F32FD0EBB3B}"/>
              </a:ext>
            </a:extLst>
          </p:cNvPr>
          <p:cNvSpPr txBox="1"/>
          <p:nvPr/>
        </p:nvSpPr>
        <p:spPr>
          <a:xfrm>
            <a:off x="7235687" y="2325478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1" name="Prava linija spajanja sa strelicom 20">
            <a:extLst>
              <a:ext uri="{FF2B5EF4-FFF2-40B4-BE49-F238E27FC236}">
                <a16:creationId xmlns="" xmlns:a16="http://schemas.microsoft.com/office/drawing/2014/main" id="{BA94F1BA-89F8-4FC9-AAA5-A63C756D6BB2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305136" y="1617309"/>
            <a:ext cx="1069450" cy="70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400B883-FB70-413F-A4C5-E811B971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24" y="74365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8622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>
            <a:extLst>
              <a:ext uri="{FF2B5EF4-FFF2-40B4-BE49-F238E27FC236}">
                <a16:creationId xmlns="" xmlns:a16="http://schemas.microsoft.com/office/drawing/2014/main" id="{10F1FFE5-11C8-4067-B9D0-6EDA9AD843AD}"/>
              </a:ext>
            </a:extLst>
          </p:cNvPr>
          <p:cNvSpPr/>
          <p:nvPr/>
        </p:nvSpPr>
        <p:spPr>
          <a:xfrm>
            <a:off x="808383" y="609599"/>
            <a:ext cx="1084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EC44736-33F7-46D6-9307-8AC42A4C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05" y="533400"/>
            <a:ext cx="2115495" cy="2883658"/>
          </a:xfrm>
          <a:prstGeom prst="rect">
            <a:avLst/>
          </a:prstGeom>
        </p:spPr>
      </p:pic>
      <p:sp>
        <p:nvSpPr>
          <p:cNvPr id="6" name="Oblačić za govor: Pravougaoni zaobljenih uglova 5">
            <a:extLst>
              <a:ext uri="{FF2B5EF4-FFF2-40B4-BE49-F238E27FC236}">
                <a16:creationId xmlns="" xmlns:a16="http://schemas.microsoft.com/office/drawing/2014/main" id="{9A4A6EBF-798D-4C62-8329-960E0BC53BCA}"/>
              </a:ext>
            </a:extLst>
          </p:cNvPr>
          <p:cNvSpPr/>
          <p:nvPr/>
        </p:nvSpPr>
        <p:spPr>
          <a:xfrm>
            <a:off x="393753" y="569489"/>
            <a:ext cx="3233530" cy="1855305"/>
          </a:xfrm>
          <a:prstGeom prst="wedgeRoundRectCallout">
            <a:avLst>
              <a:gd name="adj1" fmla="val 87364"/>
              <a:gd name="adj2" fmla="val 696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динара ћу платити једну деветину пице, ако цела пица кошта 90 динара?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dirty="0"/>
          </a:p>
        </p:txBody>
      </p:sp>
      <p:sp>
        <p:nvSpPr>
          <p:cNvPr id="8" name="Oblačić za govor: Pravougaoni zaobljenih uglova 7">
            <a:extLst>
              <a:ext uri="{FF2B5EF4-FFF2-40B4-BE49-F238E27FC236}">
                <a16:creationId xmlns="" xmlns:a16="http://schemas.microsoft.com/office/drawing/2014/main" id="{81F28E15-700A-47AD-B269-4C40FA8CD628}"/>
              </a:ext>
            </a:extLst>
          </p:cNvPr>
          <p:cNvSpPr/>
          <p:nvPr/>
        </p:nvSpPr>
        <p:spPr>
          <a:xfrm>
            <a:off x="8336722" y="342900"/>
            <a:ext cx="3271078" cy="3176453"/>
          </a:xfrm>
          <a:prstGeom prst="wedgeRoundRectCallout">
            <a:avLst>
              <a:gd name="adj1" fmla="val -82270"/>
              <a:gd name="adj2" fmla="val 267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Цела пица кошта </a:t>
            </a:r>
            <a:r>
              <a:rPr lang="sr-Cyrl-R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 Једна цела пица има 9 деветина.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90 : 9 = 10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је једну деветину пице платила </a:t>
            </a:r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2400" dirty="0"/>
          </a:p>
        </p:txBody>
      </p:sp>
      <p:sp>
        <p:nvSpPr>
          <p:cNvPr id="9" name="Pravougaonik 8">
            <a:extLst>
              <a:ext uri="{FF2B5EF4-FFF2-40B4-BE49-F238E27FC236}">
                <a16:creationId xmlns="" xmlns:a16="http://schemas.microsoft.com/office/drawing/2014/main" id="{39F05101-672D-4829-8CCD-1B28D634DA6B}"/>
              </a:ext>
            </a:extLst>
          </p:cNvPr>
          <p:cNvSpPr/>
          <p:nvPr/>
        </p:nvSpPr>
        <p:spPr>
          <a:xfrm>
            <a:off x="432904" y="4089126"/>
            <a:ext cx="4638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Деветина</a:t>
            </a:r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се добија када се </a:t>
            </a:r>
            <a:r>
              <a:rPr lang="sr-Cyrl-CS" altLang="sr-Latn-R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9 једнаких делова.</a:t>
            </a:r>
            <a:endParaRPr lang="en-US" altLang="sr-Latn-R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5881CB73-236C-4411-BA08-41159EE79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652" y="3644900"/>
            <a:ext cx="3908721" cy="3908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28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Запишите у свескама: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1901"/>
            <a:ext cx="10972800" cy="5359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r-Cyrl-RS" dirty="0" smtClean="0"/>
              <a:t>Седмина и деветина</a:t>
            </a:r>
          </a:p>
          <a:p>
            <a:pPr algn="ctr">
              <a:buNone/>
            </a:pPr>
            <a:endParaRPr lang="sr-Cyrl-RS" dirty="0"/>
          </a:p>
          <a:p>
            <a:pPr>
              <a:buNone/>
            </a:pP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Седмина се добија када се једно цело</a:t>
            </a:r>
            <a:r>
              <a:rPr lang="sr-Cyrl-CS" altLang="sr-Latn-R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подели на 7 једнаких</a:t>
            </a:r>
          </a:p>
          <a:p>
            <a:pPr>
              <a:buNone/>
            </a:pP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делова.</a:t>
            </a:r>
          </a:p>
          <a:p>
            <a:pPr>
              <a:buNone/>
            </a:pP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Седмина броја 70 је 10 јер је 70 : 7 = 10</a:t>
            </a:r>
          </a:p>
          <a:p>
            <a:pPr>
              <a:buNone/>
            </a:pPr>
            <a:r>
              <a:rPr lang="sr-Cyrl-R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Деветина</a:t>
            </a: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се добија када се једно цело подели на 9</a:t>
            </a:r>
          </a:p>
          <a:p>
            <a:pPr>
              <a:buNone/>
            </a:pP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једнаких делова.</a:t>
            </a:r>
          </a:p>
          <a:p>
            <a:pPr>
              <a:buNone/>
            </a:pP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Деветина броја 63 је 7 јер је 63:9=7</a:t>
            </a:r>
          </a:p>
          <a:p>
            <a:pPr>
              <a:buNone/>
            </a:pPr>
            <a:endParaRPr lang="sr-Cyrl-CS" altLang="sr-Latn-R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Записујемо:   седмина </a:t>
            </a:r>
            <a:r>
              <a:rPr lang="sr-Cyrl-CS" altLang="sr-Latn-R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buNone/>
            </a:pPr>
            <a:r>
              <a:rPr lang="sr-Cyrl-CS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		       7</a:t>
            </a:r>
          </a:p>
          <a:p>
            <a:pPr>
              <a:buNone/>
            </a:pPr>
            <a:r>
              <a:rPr lang="sr-Cyrl-CS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	деветина   </a:t>
            </a:r>
            <a:r>
              <a:rPr lang="sr-Cyrl-CS" altLang="sr-Latn-R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sr-Cyrl-CS" altLang="sr-Latn-R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sr-Cyrl-CS" altLang="sr-Latn-R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sr-Cyrl-CS" altLang="sr-Latn-R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sr-Cyrl-CS" altLang="sr-Latn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		        9		</a:t>
            </a:r>
          </a:p>
          <a:p>
            <a:pPr>
              <a:buNone/>
            </a:pPr>
            <a:endParaRPr lang="en-US" altLang="sr-Latn-R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sr-Cyrl-CS" altLang="sr-Latn-R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en-US" altLang="sr-Latn-R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341</Words>
  <Application>Microsoft Office PowerPoint</Application>
  <PresentationFormat>Custom</PresentationFormat>
  <Paragraphs>71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Добро дошли на час математике</vt:lpstr>
      <vt:lpstr>Научили смо:</vt:lpstr>
      <vt:lpstr>Записујемо:</vt:lpstr>
      <vt:lpstr>На данашњем часу ћемо научити о седмини и деветини</vt:lpstr>
      <vt:lpstr>Slide 5</vt:lpstr>
      <vt:lpstr>Slide 6</vt:lpstr>
      <vt:lpstr>Slide 7</vt:lpstr>
      <vt:lpstr>Slide 8</vt:lpstr>
      <vt:lpstr>Запишите у свескама:</vt:lpstr>
      <vt:lpstr>Домаћи задатак: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</dc:title>
  <dc:creator>mirdz</dc:creator>
  <cp:lastModifiedBy>User</cp:lastModifiedBy>
  <cp:revision>87</cp:revision>
  <dcterms:created xsi:type="dcterms:W3CDTF">2020-04-11T19:06:43Z</dcterms:created>
  <dcterms:modified xsi:type="dcterms:W3CDTF">2020-05-28T17:47:15Z</dcterms:modified>
</cp:coreProperties>
</file>